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664768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F3B2C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カスハラ発生時 対応フロー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66476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B5651D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［事業所名］</a:t>
            </a:r>
            <a:pPr algn="ctr" indent="0" marL="0">
              <a:buNone/>
            </a:pPr>
            <a:r>
              <a:rPr lang="en-US" sz="1250" dirty="0">
                <a:solidFill>
                  <a:srgbClr val="5A5A5A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　職員携帯・掲示用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66476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B5651D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オレンジ色の［　］部分を、貴事業所の情報に置き換えてご使用ください。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1097280" y="1554480"/>
            <a:ext cx="6007608" cy="731520"/>
          </a:xfrm>
          <a:prstGeom prst="roundRect">
            <a:avLst>
              <a:gd name="adj" fmla="val 10000"/>
            </a:avLst>
          </a:prstGeom>
          <a:solidFill>
            <a:srgbClr val="E7EEE9"/>
          </a:solidFill>
          <a:ln w="9525">
            <a:solidFill>
              <a:srgbClr val="8FAF9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61872" y="1609344"/>
            <a:ext cx="56784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3B2C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身の安全を確保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261872" y="1883664"/>
            <a:ext cx="5678424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可能ならその場を離れる。訪問中の緊急時は無理をしない。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457200" cy="457200"/>
          </a:xfrm>
          <a:prstGeom prst="ellipse">
            <a:avLst/>
          </a:prstGeom>
          <a:solidFill>
            <a:srgbClr val="2E5339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16916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671316" y="2304288"/>
            <a:ext cx="219456" cy="237744"/>
          </a:xfrm>
          <a:prstGeom prst="downArrow">
            <a:avLst/>
          </a:prstGeom>
          <a:solidFill>
            <a:srgbClr val="2E5339"/>
          </a:solidFill>
          <a:ln/>
        </p:spPr>
      </p:sp>
      <p:sp>
        <p:nvSpPr>
          <p:cNvPr id="11" name="Shape 9"/>
          <p:cNvSpPr/>
          <p:nvPr/>
        </p:nvSpPr>
        <p:spPr>
          <a:xfrm>
            <a:off x="1097280" y="2560320"/>
            <a:ext cx="6007608" cy="777240"/>
          </a:xfrm>
          <a:prstGeom prst="roundRect">
            <a:avLst>
              <a:gd name="adj" fmla="val 9412"/>
            </a:avLst>
          </a:prstGeom>
          <a:solidFill>
            <a:srgbClr val="E7EEE9"/>
          </a:solidFill>
          <a:ln w="9525">
            <a:solidFill>
              <a:srgbClr val="8FAF9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61872" y="2615184"/>
            <a:ext cx="56784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3B2C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管理者へ電話報告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261872" y="2889504"/>
            <a:ext cx="5678424" cy="393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一人で抱え込まず、その日のうちに報告する。（</a:t>
            </a:r>
            <a:pPr algn="l" indent="0" marL="0">
              <a:lnSpc>
                <a:spcPct val="112000"/>
              </a:lnSpc>
              <a:buNone/>
            </a:pPr>
            <a:r>
              <a:rPr lang="en-US" sz="1050" b="1" dirty="0">
                <a:solidFill>
                  <a:srgbClr val="B5651D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［電話番号］</a:t>
            </a:r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）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57200" y="2720340"/>
            <a:ext cx="457200" cy="457200"/>
          </a:xfrm>
          <a:prstGeom prst="ellipse">
            <a:avLst/>
          </a:prstGeom>
          <a:solidFill>
            <a:srgbClr val="2E5339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27203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2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3671316" y="3355848"/>
            <a:ext cx="219456" cy="237744"/>
          </a:xfrm>
          <a:prstGeom prst="downArrow">
            <a:avLst/>
          </a:prstGeom>
          <a:solidFill>
            <a:srgbClr val="2E5339"/>
          </a:solidFill>
          <a:ln/>
        </p:spPr>
      </p:sp>
      <p:sp>
        <p:nvSpPr>
          <p:cNvPr id="17" name="Shape 15"/>
          <p:cNvSpPr/>
          <p:nvPr/>
        </p:nvSpPr>
        <p:spPr>
          <a:xfrm>
            <a:off x="1097280" y="3611880"/>
            <a:ext cx="6007608" cy="1051560"/>
          </a:xfrm>
          <a:prstGeom prst="roundRect">
            <a:avLst>
              <a:gd name="adj" fmla="val 6957"/>
            </a:avLst>
          </a:prstGeom>
          <a:solidFill>
            <a:srgbClr val="E7EEE9"/>
          </a:solidFill>
          <a:ln w="9525">
            <a:solidFill>
              <a:srgbClr val="8FAF9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61872" y="3666744"/>
            <a:ext cx="56784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3B2C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事実確認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61872" y="3941064"/>
            <a:ext cx="5678424" cy="667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本人・関係者・記録から事実確認。必要に応じ主治医・地域包括支援センターへ確認（ＢＰＳＤの可能性も検討）。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57200" y="3909060"/>
            <a:ext cx="457200" cy="457200"/>
          </a:xfrm>
          <a:prstGeom prst="ellipse">
            <a:avLst/>
          </a:prstGeom>
          <a:solidFill>
            <a:srgbClr val="2E5339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39090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3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3671316" y="4681728"/>
            <a:ext cx="219456" cy="237744"/>
          </a:xfrm>
          <a:prstGeom prst="downArrow">
            <a:avLst/>
          </a:prstGeom>
          <a:solidFill>
            <a:srgbClr val="2E5339"/>
          </a:solidFill>
          <a:ln/>
        </p:spPr>
      </p:sp>
      <p:sp>
        <p:nvSpPr>
          <p:cNvPr id="23" name="Shape 21"/>
          <p:cNvSpPr/>
          <p:nvPr/>
        </p:nvSpPr>
        <p:spPr>
          <a:xfrm>
            <a:off x="1097280" y="4937760"/>
            <a:ext cx="6007608" cy="960120"/>
          </a:xfrm>
          <a:prstGeom prst="roundRect">
            <a:avLst>
              <a:gd name="adj" fmla="val 7619"/>
            </a:avLst>
          </a:prstGeom>
          <a:solidFill>
            <a:srgbClr val="E7EEE9"/>
          </a:solidFill>
          <a:ln w="9525">
            <a:solidFill>
              <a:srgbClr val="8FAF9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261872" y="4992624"/>
            <a:ext cx="56784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3B2C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対応方針の決定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261872" y="5266944"/>
            <a:ext cx="5678424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複数名対応／担当変更／市町村・国保連への相談／警察通報の要否を組織で判断。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57200" y="5189220"/>
            <a:ext cx="457200" cy="457200"/>
          </a:xfrm>
          <a:prstGeom prst="ellipse">
            <a:avLst/>
          </a:prstGeom>
          <a:solidFill>
            <a:srgbClr val="2E5339"/>
          </a:solidFill>
          <a:ln/>
        </p:spPr>
      </p:sp>
      <p:sp>
        <p:nvSpPr>
          <p:cNvPr id="27" name="Text 25"/>
          <p:cNvSpPr/>
          <p:nvPr/>
        </p:nvSpPr>
        <p:spPr>
          <a:xfrm>
            <a:off x="457200" y="51892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4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3671316" y="5916168"/>
            <a:ext cx="219456" cy="237744"/>
          </a:xfrm>
          <a:prstGeom prst="downArrow">
            <a:avLst/>
          </a:prstGeom>
          <a:solidFill>
            <a:srgbClr val="2E5339"/>
          </a:solidFill>
          <a:ln/>
        </p:spPr>
      </p:sp>
      <p:sp>
        <p:nvSpPr>
          <p:cNvPr id="29" name="Shape 27"/>
          <p:cNvSpPr/>
          <p:nvPr/>
        </p:nvSpPr>
        <p:spPr>
          <a:xfrm>
            <a:off x="1097280" y="6172200"/>
            <a:ext cx="6007608" cy="731520"/>
          </a:xfrm>
          <a:prstGeom prst="roundRect">
            <a:avLst>
              <a:gd name="adj" fmla="val 10000"/>
            </a:avLst>
          </a:prstGeom>
          <a:solidFill>
            <a:srgbClr val="E7EEE9"/>
          </a:solidFill>
          <a:ln w="9525">
            <a:solidFill>
              <a:srgbClr val="8FAF9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261872" y="6227064"/>
            <a:ext cx="56784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3B2C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被害職員のフォロー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1261872" y="6501384"/>
            <a:ext cx="5678424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必要な休養、業務調整、メンタルヘルスケアを行う。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57200" y="6309360"/>
            <a:ext cx="457200" cy="457200"/>
          </a:xfrm>
          <a:prstGeom prst="ellipse">
            <a:avLst/>
          </a:prstGeom>
          <a:solidFill>
            <a:srgbClr val="2E5339"/>
          </a:solidFill>
          <a:ln/>
        </p:spPr>
      </p:sp>
      <p:sp>
        <p:nvSpPr>
          <p:cNvPr id="33" name="Text 31"/>
          <p:cNvSpPr/>
          <p:nvPr/>
        </p:nvSpPr>
        <p:spPr>
          <a:xfrm>
            <a:off x="457200" y="63093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5</a:t>
            </a:r>
            <a:endParaRPr lang="en-US" sz="1800" dirty="0"/>
          </a:p>
        </p:txBody>
      </p:sp>
      <p:sp>
        <p:nvSpPr>
          <p:cNvPr id="34" name="Shape 32"/>
          <p:cNvSpPr/>
          <p:nvPr/>
        </p:nvSpPr>
        <p:spPr>
          <a:xfrm>
            <a:off x="3671316" y="6922008"/>
            <a:ext cx="219456" cy="237744"/>
          </a:xfrm>
          <a:prstGeom prst="downArrow">
            <a:avLst/>
          </a:prstGeom>
          <a:solidFill>
            <a:srgbClr val="2E5339"/>
          </a:solidFill>
          <a:ln/>
        </p:spPr>
      </p:sp>
      <p:sp>
        <p:nvSpPr>
          <p:cNvPr id="35" name="Shape 33"/>
          <p:cNvSpPr/>
          <p:nvPr/>
        </p:nvSpPr>
        <p:spPr>
          <a:xfrm>
            <a:off x="1097280" y="7178040"/>
            <a:ext cx="6007608" cy="731520"/>
          </a:xfrm>
          <a:prstGeom prst="roundRect">
            <a:avLst>
              <a:gd name="adj" fmla="val 10000"/>
            </a:avLst>
          </a:prstGeom>
          <a:solidFill>
            <a:srgbClr val="E7EEE9"/>
          </a:solidFill>
          <a:ln w="9525">
            <a:solidFill>
              <a:srgbClr val="8FAF9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261872" y="7232904"/>
            <a:ext cx="56784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F3B2C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記録・再発防止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1261872" y="7507224"/>
            <a:ext cx="5678424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発生報告書を作成し、職員間で共有。再発防止策を検討する。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457200" y="7315200"/>
            <a:ext cx="457200" cy="457200"/>
          </a:xfrm>
          <a:prstGeom prst="ellipse">
            <a:avLst/>
          </a:prstGeom>
          <a:solidFill>
            <a:srgbClr val="2E5339"/>
          </a:solidFill>
          <a:ln/>
        </p:spPr>
      </p:sp>
      <p:sp>
        <p:nvSpPr>
          <p:cNvPr id="39" name="Text 37"/>
          <p:cNvSpPr/>
          <p:nvPr/>
        </p:nvSpPr>
        <p:spPr>
          <a:xfrm>
            <a:off x="457200" y="7315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6</a:t>
            </a:r>
            <a:endParaRPr lang="en-US" sz="1800" dirty="0"/>
          </a:p>
        </p:txBody>
      </p:sp>
      <p:sp>
        <p:nvSpPr>
          <p:cNvPr id="40" name="Shape 38"/>
          <p:cNvSpPr/>
          <p:nvPr/>
        </p:nvSpPr>
        <p:spPr>
          <a:xfrm>
            <a:off x="457200" y="8138160"/>
            <a:ext cx="3209544" cy="1234440"/>
          </a:xfrm>
          <a:prstGeom prst="roundRect">
            <a:avLst>
              <a:gd name="adj" fmla="val 4444"/>
            </a:avLst>
          </a:prstGeom>
          <a:solidFill>
            <a:srgbClr val="2E5339"/>
          </a:solidFill>
          <a:ln/>
        </p:spPr>
      </p:sp>
      <p:sp>
        <p:nvSpPr>
          <p:cNvPr id="41" name="Text 39"/>
          <p:cNvSpPr/>
          <p:nvPr/>
        </p:nvSpPr>
        <p:spPr>
          <a:xfrm>
            <a:off x="594360" y="8229600"/>
            <a:ext cx="29352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相談・報告窓口</a:t>
            </a:r>
            <a:endParaRPr lang="en-US" sz="1250" dirty="0"/>
          </a:p>
        </p:txBody>
      </p:sp>
      <p:sp>
        <p:nvSpPr>
          <p:cNvPr id="42" name="Text 40"/>
          <p:cNvSpPr/>
          <p:nvPr/>
        </p:nvSpPr>
        <p:spPr>
          <a:xfrm>
            <a:off x="594360" y="8522208"/>
            <a:ext cx="293522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責任者：</a:t>
            </a:r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F7EBDD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［氏名］
</a:t>
            </a:r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TEL：</a:t>
            </a:r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F7EBDD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［電話番号］
</a:t>
            </a:r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受付：</a:t>
            </a:r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F7EBDD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［受付時間］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3895344" y="8138160"/>
            <a:ext cx="3209544" cy="1234440"/>
          </a:xfrm>
          <a:prstGeom prst="roundRect">
            <a:avLst>
              <a:gd name="adj" fmla="val 4444"/>
            </a:avLst>
          </a:prstGeom>
          <a:solidFill>
            <a:srgbClr val="E7EEE9"/>
          </a:solidFill>
          <a:ln w="9525">
            <a:solidFill>
              <a:srgbClr val="8FAF9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032504" y="8229600"/>
            <a:ext cx="293522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F3B2C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外部連携先</a:t>
            </a:r>
            <a:endParaRPr lang="en-US" sz="1250" dirty="0"/>
          </a:p>
        </p:txBody>
      </p:sp>
      <p:sp>
        <p:nvSpPr>
          <p:cNvPr id="45" name="Text 43"/>
          <p:cNvSpPr/>
          <p:nvPr/>
        </p:nvSpPr>
        <p:spPr>
          <a:xfrm>
            <a:off x="4032504" y="8522208"/>
            <a:ext cx="293522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B5651D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［市区町村名］</a:t>
            </a:r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 高齢介護福祉課：</a:t>
            </a:r>
            <a:pPr indent="0" marL="0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B5651D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［電話番号］
</a:t>
            </a:r>
            <a:pPr indent="0" marL="0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B5651D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［都道府県名］</a:t>
            </a:r>
            <a:pPr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222222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国民健康保険団体連合会：</a:t>
            </a:r>
            <a:pPr indent="0" marL="0">
              <a:lnSpc>
                <a:spcPct val="120000"/>
              </a:lnSpc>
              <a:buNone/>
            </a:pPr>
            <a:r>
              <a:rPr lang="en-US" sz="950" b="1" dirty="0">
                <a:solidFill>
                  <a:srgbClr val="B5651D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［電話番号］
</a:t>
            </a:r>
            <a:pPr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B5651D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警察（緊急時）：110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457200" y="9692640"/>
            <a:ext cx="6647688" cy="548640"/>
          </a:xfrm>
          <a:prstGeom prst="roundRect">
            <a:avLst>
              <a:gd name="adj" fmla="val 10000"/>
            </a:avLst>
          </a:prstGeom>
          <a:solidFill>
            <a:srgbClr val="F7EBDD"/>
          </a:solidFill>
          <a:ln/>
        </p:spPr>
      </p:sp>
      <p:sp>
        <p:nvSpPr>
          <p:cNvPr id="47" name="Text 45"/>
          <p:cNvSpPr/>
          <p:nvPr/>
        </p:nvSpPr>
        <p:spPr>
          <a:xfrm>
            <a:off x="621792" y="9692640"/>
            <a:ext cx="631850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6B3E11"/>
                </a:solidFill>
                <a:latin typeface="游ゴシック" pitchFamily="34" charset="0"/>
                <a:ea typeface="游ゴシック" pitchFamily="34" charset="-122"/>
                <a:cs typeface="游ゴシック" pitchFamily="34" charset="-120"/>
              </a:rPr>
              <a:t>迷ったら、まず一人で判断せず管理者へ。認知症の周辺症状（ＢＰＳＤ）の可能性がある場合は、主治医・地域包括支援センターと連携して判断します。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2026-07-10T06:49:32Z</dcterms:created>
  <dcterms:modified xsi:type="dcterms:W3CDTF">2026-07-10T06:49:32Z</dcterms:modified>
</cp:coreProperties>
</file>